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5"/>
  </p:notesMasterIdLst>
  <p:handoutMasterIdLst>
    <p:handoutMasterId r:id="rId16"/>
  </p:handoutMasterIdLst>
  <p:sldIdLst>
    <p:sldId id="256" r:id="rId2"/>
    <p:sldId id="262" r:id="rId3"/>
    <p:sldId id="261" r:id="rId4"/>
    <p:sldId id="263" r:id="rId5"/>
    <p:sldId id="345" r:id="rId6"/>
    <p:sldId id="348" r:id="rId7"/>
    <p:sldId id="358" r:id="rId8"/>
    <p:sldId id="360" r:id="rId9"/>
    <p:sldId id="359" r:id="rId10"/>
    <p:sldId id="361" r:id="rId11"/>
    <p:sldId id="352" r:id="rId12"/>
    <p:sldId id="278" r:id="rId13"/>
    <p:sldId id="266" r:id="rId14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1B5527"/>
    <a:srgbClr val="FF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659" autoAdjust="0"/>
    <p:restoredTop sz="94660"/>
  </p:normalViewPr>
  <p:slideViewPr>
    <p:cSldViewPr>
      <p:cViewPr varScale="1">
        <p:scale>
          <a:sx n="64" d="100"/>
          <a:sy n="64" d="100"/>
        </p:scale>
        <p:origin x="126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DC6C3B8-446C-4E93-BD98-C568E52A7240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241D22A-BC20-4E0E-8295-16E62CDF5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4117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5F8A9C-98C4-4942-B83A-62D1E6C9C7CF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74D56C-9233-46BB-A1F7-223EC2089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8257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/>
              <a:t>July 9, 2012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DOELAP Assessor Training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487DF-E120-4F5B-834E-40EF723C7E81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32693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  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/>
              <a:t>July 9, 2012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DOELAP Assessor Training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487DF-E120-4F5B-834E-40EF723C7E81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0540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July 9,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DOELAP Assessor Training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487DF-E120-4F5B-834E-40EF723C7E81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30213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70050-70A8-474C-BA9D-7822324D550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670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OE-NE LOGO (Horizontal) 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152400"/>
            <a:ext cx="872331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381000" y="1546225"/>
            <a:ext cx="8458200" cy="0"/>
          </a:xfrm>
          <a:prstGeom prst="line">
            <a:avLst/>
          </a:prstGeom>
          <a:noFill/>
          <a:ln w="38100">
            <a:solidFill>
              <a:srgbClr val="1B5527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>
            <a:off x="533400" y="1600200"/>
            <a:ext cx="8458200" cy="0"/>
          </a:xfrm>
          <a:prstGeom prst="line">
            <a:avLst/>
          </a:prstGeom>
          <a:noFill/>
          <a:ln w="38100">
            <a:solidFill>
              <a:srgbClr val="E8BB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572000"/>
            <a:ext cx="76962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48584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Talk Topic</a:t>
            </a:r>
          </a:p>
        </p:txBody>
      </p:sp>
    </p:spTree>
    <p:extLst>
      <p:ext uri="{BB962C8B-B14F-4D97-AF65-F5344CB8AC3E}">
        <p14:creationId xmlns:p14="http://schemas.microsoft.com/office/powerpoint/2010/main" val="699842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4038600" cy="4724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038600" cy="4724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Talk Topic</a:t>
            </a:r>
          </a:p>
        </p:txBody>
      </p:sp>
    </p:spTree>
    <p:extLst>
      <p:ext uri="{BB962C8B-B14F-4D97-AF65-F5344CB8AC3E}">
        <p14:creationId xmlns:p14="http://schemas.microsoft.com/office/powerpoint/2010/main" val="1076137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Talk Topic</a:t>
            </a:r>
          </a:p>
        </p:txBody>
      </p:sp>
    </p:spTree>
    <p:extLst>
      <p:ext uri="{BB962C8B-B14F-4D97-AF65-F5344CB8AC3E}">
        <p14:creationId xmlns:p14="http://schemas.microsoft.com/office/powerpoint/2010/main" val="1082856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Talk Topic</a:t>
            </a:r>
          </a:p>
        </p:txBody>
      </p:sp>
    </p:spTree>
    <p:extLst>
      <p:ext uri="{BB962C8B-B14F-4D97-AF65-F5344CB8AC3E}">
        <p14:creationId xmlns:p14="http://schemas.microsoft.com/office/powerpoint/2010/main" val="1647319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OE-NE LOGO (Vertital) 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87313"/>
            <a:ext cx="2743200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895600" y="152400"/>
            <a:ext cx="5791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76400"/>
            <a:ext cx="82296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126" name="Line 6"/>
          <p:cNvSpPr>
            <a:spLocks noChangeShapeType="1"/>
          </p:cNvSpPr>
          <p:nvPr/>
        </p:nvSpPr>
        <p:spPr bwMode="auto">
          <a:xfrm>
            <a:off x="381000" y="1470025"/>
            <a:ext cx="8458200" cy="0"/>
          </a:xfrm>
          <a:prstGeom prst="line">
            <a:avLst/>
          </a:prstGeom>
          <a:noFill/>
          <a:ln w="38100">
            <a:solidFill>
              <a:srgbClr val="1B5527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127" name="Line 7"/>
          <p:cNvSpPr>
            <a:spLocks noChangeShapeType="1"/>
          </p:cNvSpPr>
          <p:nvPr/>
        </p:nvSpPr>
        <p:spPr bwMode="auto">
          <a:xfrm>
            <a:off x="533400" y="1524000"/>
            <a:ext cx="8458200" cy="0"/>
          </a:xfrm>
          <a:prstGeom prst="line">
            <a:avLst/>
          </a:prstGeom>
          <a:noFill/>
          <a:ln w="38100">
            <a:solidFill>
              <a:srgbClr val="E8BB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12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29400"/>
            <a:ext cx="2133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3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29400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9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en-US"/>
              <a:t>Talk Topic</a:t>
            </a:r>
          </a:p>
        </p:txBody>
      </p:sp>
      <p:sp>
        <p:nvSpPr>
          <p:cNvPr id="5135" name="Text Box 15"/>
          <p:cNvSpPr txBox="1">
            <a:spLocks noChangeArrowheads="1"/>
          </p:cNvSpPr>
          <p:nvPr/>
        </p:nvSpPr>
        <p:spPr bwMode="auto">
          <a:xfrm>
            <a:off x="7162800" y="6610350"/>
            <a:ext cx="1828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fld id="{062B8545-E67B-4261-B9F0-CF8394FD6828}" type="slidenum">
              <a:rPr lang="en-US" sz="900"/>
              <a:pPr algn="r">
                <a:spcBef>
                  <a:spcPct val="50000"/>
                </a:spcBef>
                <a:defRPr/>
              </a:pPr>
              <a:t>‹#›</a:t>
            </a:fld>
            <a:endParaRPr lang="en-US" sz="9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0" r:id="rId2"/>
    <p:sldLayoutId id="2147483671" r:id="rId3"/>
    <p:sldLayoutId id="2147483672" r:id="rId4"/>
    <p:sldLayoutId id="2147483673" r:id="rId5"/>
  </p:sldLayoutIdLst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1B5527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1B5527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1B5527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1B5527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1B5527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1B5527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1B5527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1B5527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1B5527"/>
          </a:solidFill>
          <a:latin typeface="Arial" charset="0"/>
        </a:defRPr>
      </a:lvl9pPr>
    </p:titleStyle>
    <p:bodyStyle>
      <a:lvl1pPr marL="231775" indent="-231775" algn="l" rtl="0" eaLnBrk="1" fontAlgn="base" hangingPunct="1">
        <a:spcBef>
          <a:spcPct val="0"/>
        </a:spcBef>
        <a:spcAft>
          <a:spcPct val="0"/>
        </a:spcAft>
        <a:buClr>
          <a:srgbClr val="1B5527"/>
        </a:buClr>
        <a:buFont typeface="Wingdings" pitchFamily="2" charset="2"/>
        <a:buChar char="n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571500" indent="-225425" algn="l" rtl="0" eaLnBrk="1" fontAlgn="base" hangingPunct="1">
        <a:spcBef>
          <a:spcPct val="0"/>
        </a:spcBef>
        <a:spcAft>
          <a:spcPct val="10000"/>
        </a:spcAft>
        <a:buClr>
          <a:srgbClr val="1B5527"/>
        </a:buClr>
        <a:buSzPct val="110000"/>
        <a:buFont typeface="Symbol" pitchFamily="18" charset="2"/>
        <a:buChar char="·"/>
        <a:defRPr>
          <a:solidFill>
            <a:schemeClr val="tx1"/>
          </a:solidFill>
          <a:latin typeface="+mn-lt"/>
        </a:defRPr>
      </a:lvl2pPr>
      <a:lvl3pPr marL="914400" indent="-228600" algn="l" rtl="0" eaLnBrk="1" fontAlgn="base" hangingPunct="1">
        <a:spcBef>
          <a:spcPct val="0"/>
        </a:spcBef>
        <a:spcAft>
          <a:spcPct val="10000"/>
        </a:spcAft>
        <a:buClr>
          <a:srgbClr val="1B5527"/>
        </a:buClr>
        <a:buSzPct val="110000"/>
        <a:buFont typeface="Arial" charset="0"/>
        <a:buChar char="–"/>
        <a:defRPr sz="1600">
          <a:solidFill>
            <a:schemeClr val="tx1"/>
          </a:solidFill>
          <a:latin typeface="+mn-lt"/>
        </a:defRPr>
      </a:lvl3pPr>
      <a:lvl4pPr marL="1257300" indent="-228600" algn="l" rtl="0" eaLnBrk="1" fontAlgn="base" hangingPunct="1">
        <a:spcBef>
          <a:spcPct val="0"/>
        </a:spcBef>
        <a:spcAft>
          <a:spcPct val="10000"/>
        </a:spcAft>
        <a:buClr>
          <a:srgbClr val="1B5527"/>
        </a:buClr>
        <a:buChar char="•"/>
        <a:defRPr sz="1400">
          <a:solidFill>
            <a:schemeClr val="tx1"/>
          </a:solidFill>
          <a:latin typeface="+mn-lt"/>
        </a:defRPr>
      </a:lvl4pPr>
      <a:lvl5pPr marL="1600200" indent="-228600" algn="l" rtl="0" eaLnBrk="1" fontAlgn="base" hangingPunct="1">
        <a:spcBef>
          <a:spcPct val="0"/>
        </a:spcBef>
        <a:spcAft>
          <a:spcPct val="10000"/>
        </a:spcAft>
        <a:buClr>
          <a:srgbClr val="1B5527"/>
        </a:buClr>
        <a:buChar char="»"/>
        <a:defRPr sz="1200">
          <a:solidFill>
            <a:schemeClr val="tx1"/>
          </a:solidFill>
          <a:latin typeface="+mn-lt"/>
        </a:defRPr>
      </a:lvl5pPr>
      <a:lvl6pPr marL="2057400" indent="-228600" algn="l" rtl="0" eaLnBrk="1" fontAlgn="base" hangingPunct="1">
        <a:spcBef>
          <a:spcPct val="0"/>
        </a:spcBef>
        <a:spcAft>
          <a:spcPct val="10000"/>
        </a:spcAft>
        <a:buClr>
          <a:srgbClr val="1B5527"/>
        </a:buClr>
        <a:buChar char="»"/>
        <a:defRPr sz="1200">
          <a:solidFill>
            <a:schemeClr val="tx1"/>
          </a:solidFill>
          <a:latin typeface="+mn-lt"/>
        </a:defRPr>
      </a:lvl6pPr>
      <a:lvl7pPr marL="2514600" indent="-228600" algn="l" rtl="0" eaLnBrk="1" fontAlgn="base" hangingPunct="1">
        <a:spcBef>
          <a:spcPct val="0"/>
        </a:spcBef>
        <a:spcAft>
          <a:spcPct val="10000"/>
        </a:spcAft>
        <a:buClr>
          <a:srgbClr val="1B5527"/>
        </a:buClr>
        <a:buChar char="»"/>
        <a:defRPr sz="1200">
          <a:solidFill>
            <a:schemeClr val="tx1"/>
          </a:solidFill>
          <a:latin typeface="+mn-lt"/>
        </a:defRPr>
      </a:lvl7pPr>
      <a:lvl8pPr marL="2971800" indent="-228600" algn="l" rtl="0" eaLnBrk="1" fontAlgn="base" hangingPunct="1">
        <a:spcBef>
          <a:spcPct val="0"/>
        </a:spcBef>
        <a:spcAft>
          <a:spcPct val="10000"/>
        </a:spcAft>
        <a:buClr>
          <a:srgbClr val="1B5527"/>
        </a:buClr>
        <a:buChar char="»"/>
        <a:defRPr sz="1200">
          <a:solidFill>
            <a:schemeClr val="tx1"/>
          </a:solidFill>
          <a:latin typeface="+mn-lt"/>
        </a:defRPr>
      </a:lvl8pPr>
      <a:lvl9pPr marL="3429000" indent="-228600" algn="l" rtl="0" eaLnBrk="1" fontAlgn="base" hangingPunct="1">
        <a:spcBef>
          <a:spcPct val="0"/>
        </a:spcBef>
        <a:spcAft>
          <a:spcPct val="10000"/>
        </a:spcAft>
        <a:buClr>
          <a:srgbClr val="1B5527"/>
        </a:buClr>
        <a:buChar char="»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828800"/>
            <a:ext cx="7772400" cy="2285999"/>
          </a:xfrm>
        </p:spPr>
        <p:txBody>
          <a:bodyPr/>
          <a:lstStyle/>
          <a:p>
            <a:r>
              <a:rPr lang="en-US" alt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DOELAP Assessor Training</a:t>
            </a:r>
            <a:br>
              <a:rPr lang="en-US" alt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alt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After the Assessment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4495800"/>
            <a:ext cx="7696200" cy="1752600"/>
          </a:xfrm>
        </p:spPr>
        <p:txBody>
          <a:bodyPr/>
          <a:lstStyle/>
          <a:p>
            <a:r>
              <a:rPr lang="en-US" alt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Idaho Falls, ID</a:t>
            </a:r>
          </a:p>
          <a:p>
            <a:r>
              <a:rPr lang="en-US" alt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September 2024 </a:t>
            </a:r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/>
              <a:t>Granting Accreditation</a:t>
            </a:r>
            <a:endParaRPr lang="en-US" sz="2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DOELAP Assessor Training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7CE4E2-3FAF-031C-E87B-F3069DA3CD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713186"/>
            <a:ext cx="3867699" cy="491621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9F86C4E-7A56-D499-06F7-8A583E91F3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9534" y="1713186"/>
            <a:ext cx="3965149" cy="507337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4E7E9DE-57C7-3C00-3C50-65CC69DF465C}"/>
              </a:ext>
            </a:extLst>
          </p:cNvPr>
          <p:cNvSpPr txBox="1"/>
          <p:nvPr/>
        </p:nvSpPr>
        <p:spPr>
          <a:xfrm>
            <a:off x="952499" y="2209800"/>
            <a:ext cx="2419899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XYZ National Laboratory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1AB2E9D-53BE-CB55-40CE-5E83BA3C41DC}"/>
              </a:ext>
            </a:extLst>
          </p:cNvPr>
          <p:cNvSpPr txBox="1"/>
          <p:nvPr/>
        </p:nvSpPr>
        <p:spPr>
          <a:xfrm>
            <a:off x="6473105" y="1963579"/>
            <a:ext cx="2419899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XYZ National Laboratory</a:t>
            </a:r>
          </a:p>
        </p:txBody>
      </p:sp>
    </p:spTree>
    <p:extLst>
      <p:ext uri="{BB962C8B-B14F-4D97-AF65-F5344CB8AC3E}">
        <p14:creationId xmlns:p14="http://schemas.microsoft.com/office/powerpoint/2010/main" val="30036201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Granting Accreditation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382000" cy="4724400"/>
          </a:xfrm>
        </p:spPr>
        <p:txBody>
          <a:bodyPr/>
          <a:lstStyle/>
          <a:p>
            <a:pPr marL="338138" indent="-338138"/>
            <a:r>
              <a: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DOELAP wants successful applicants, i.e., radiobioassay programs</a:t>
            </a:r>
          </a:p>
          <a:p>
            <a:pPr marL="338138" indent="-338138"/>
            <a:r>
              <a: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assessment report and the input provided by assessors is critical</a:t>
            </a:r>
          </a:p>
          <a:p>
            <a:pPr marL="338138" indent="-338138"/>
            <a:r>
              <a: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Failure is an option</a:t>
            </a:r>
          </a:p>
          <a:p>
            <a:pPr marL="338138" indent="-338138"/>
            <a:r>
              <a: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DOELAP accreditation is not a gift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DOELAP Assessor Training</a:t>
            </a:r>
          </a:p>
        </p:txBody>
      </p:sp>
    </p:spTree>
    <p:extLst>
      <p:ext uri="{BB962C8B-B14F-4D97-AF65-F5344CB8AC3E}">
        <p14:creationId xmlns:p14="http://schemas.microsoft.com/office/powerpoint/2010/main" val="15321990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958" y="2555068"/>
            <a:ext cx="2851052" cy="29433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70898" y="1532432"/>
            <a:ext cx="35878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  <a:latin typeface="Berlin Sans FB" panose="020E0602020502020306" pitchFamily="34" charset="0"/>
              </a:rPr>
              <a:t>Application</a:t>
            </a:r>
          </a:p>
          <a:p>
            <a:pPr marL="214313" indent="-214313">
              <a:buFontTx/>
              <a:buChar char="-"/>
            </a:pPr>
            <a:r>
              <a:rPr lang="en-US" dirty="0">
                <a:solidFill>
                  <a:srgbClr val="00B0F0"/>
                </a:solidFill>
                <a:latin typeface="Berlin Sans FB" panose="020E0602020502020306" pitchFamily="34" charset="0"/>
              </a:rPr>
              <a:t>Quality Assurance Program</a:t>
            </a:r>
          </a:p>
          <a:p>
            <a:pPr marL="214313" indent="-214313">
              <a:buFontTx/>
              <a:buChar char="-"/>
            </a:pPr>
            <a:r>
              <a:rPr lang="en-US" dirty="0">
                <a:solidFill>
                  <a:srgbClr val="00B0F0"/>
                </a:solidFill>
                <a:latin typeface="Berlin Sans FB" panose="020E0602020502020306" pitchFamily="34" charset="0"/>
              </a:rPr>
              <a:t>Field Office Review</a:t>
            </a:r>
          </a:p>
          <a:p>
            <a:pPr marL="214313" indent="-214313">
              <a:buFontTx/>
              <a:buChar char="-"/>
            </a:pPr>
            <a:endParaRPr lang="en-US" dirty="0">
              <a:solidFill>
                <a:srgbClr val="00B0F0"/>
              </a:solidFill>
              <a:latin typeface="Berlin Sans FB" panose="020E0602020502020306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15104" y="2152443"/>
            <a:ext cx="336487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  <a:latin typeface="Berlin Sans FB" panose="020E0602020502020306" pitchFamily="34" charset="0"/>
              </a:rPr>
              <a:t>Performance Testing</a:t>
            </a:r>
          </a:p>
          <a:p>
            <a:pPr marL="257175" indent="-257175">
              <a:buFontTx/>
              <a:buChar char="-"/>
            </a:pPr>
            <a:r>
              <a:rPr lang="en-US" dirty="0">
                <a:solidFill>
                  <a:srgbClr val="00B0F0"/>
                </a:solidFill>
                <a:latin typeface="Berlin Sans FB" panose="020E0602020502020306" pitchFamily="34" charset="0"/>
              </a:rPr>
              <a:t>ANSI N13.11, </a:t>
            </a:r>
            <a:r>
              <a:rPr lang="en-US" i="1" dirty="0">
                <a:solidFill>
                  <a:srgbClr val="00B0F0"/>
                </a:solidFill>
                <a:latin typeface="Berlin Sans FB" panose="020E0602020502020306" pitchFamily="34" charset="0"/>
              </a:rPr>
              <a:t>Personnel Dosimetry Performance Criteria and Testing</a:t>
            </a:r>
          </a:p>
          <a:p>
            <a:pPr marL="257175" indent="-257175">
              <a:buFontTx/>
              <a:buChar char="-"/>
            </a:pPr>
            <a:r>
              <a:rPr lang="en-US" dirty="0">
                <a:solidFill>
                  <a:srgbClr val="00B0F0"/>
                </a:solidFill>
                <a:latin typeface="Berlin Sans FB" panose="020E0602020502020306" pitchFamily="34" charset="0"/>
              </a:rPr>
              <a:t>ANSI N13.32, </a:t>
            </a:r>
            <a:r>
              <a:rPr lang="en-US" i="1" dirty="0">
                <a:solidFill>
                  <a:srgbClr val="00B0F0"/>
                </a:solidFill>
                <a:latin typeface="Berlin Sans FB" panose="020E0602020502020306" pitchFamily="34" charset="0"/>
              </a:rPr>
              <a:t>Performance Testing for Extremity Dosimeters</a:t>
            </a:r>
          </a:p>
          <a:p>
            <a:pPr marL="257175" indent="-257175">
              <a:buFontTx/>
              <a:buChar char="-"/>
            </a:pPr>
            <a:r>
              <a:rPr lang="en-US" dirty="0">
                <a:solidFill>
                  <a:srgbClr val="00B0F0"/>
                </a:solidFill>
                <a:latin typeface="Berlin Sans FB" panose="020E0602020502020306" pitchFamily="34" charset="0"/>
              </a:rPr>
              <a:t>ANSI N13.30, </a:t>
            </a:r>
            <a:r>
              <a:rPr lang="en-US" i="1" dirty="0">
                <a:solidFill>
                  <a:srgbClr val="00B0F0"/>
                </a:solidFill>
                <a:latin typeface="Berlin Sans FB" panose="020E0602020502020306" pitchFamily="34" charset="0"/>
              </a:rPr>
              <a:t>Performance Criteria for Radiobioassay</a:t>
            </a:r>
          </a:p>
          <a:p>
            <a:endParaRPr lang="en-US" dirty="0">
              <a:solidFill>
                <a:srgbClr val="00B0F0"/>
              </a:solidFill>
              <a:latin typeface="Berlin Sans FB" panose="020E0602020502020306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98684" y="5198454"/>
            <a:ext cx="286251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  <a:latin typeface="Berlin Sans FB" panose="020E0602020502020306" pitchFamily="34" charset="0"/>
              </a:rPr>
              <a:t>On-Site Assessment</a:t>
            </a:r>
          </a:p>
          <a:p>
            <a:pPr marL="214313" indent="-214313">
              <a:buFontTx/>
              <a:buChar char="-"/>
            </a:pPr>
            <a:r>
              <a:rPr lang="en-US" dirty="0">
                <a:solidFill>
                  <a:srgbClr val="00B0F0"/>
                </a:solidFill>
                <a:latin typeface="Berlin Sans FB" panose="020E0602020502020306" pitchFamily="34" charset="0"/>
              </a:rPr>
              <a:t>Direct observation and evaluation </a:t>
            </a:r>
          </a:p>
          <a:p>
            <a:pPr marL="214313" indent="-214313">
              <a:buFontTx/>
              <a:buChar char="-"/>
            </a:pPr>
            <a:r>
              <a:rPr lang="en-US" dirty="0">
                <a:solidFill>
                  <a:srgbClr val="00B0F0"/>
                </a:solidFill>
                <a:latin typeface="Berlin Sans FB" panose="020E0602020502020306" pitchFamily="34" charset="0"/>
              </a:rPr>
              <a:t>Conducted by technical experts </a:t>
            </a:r>
          </a:p>
          <a:p>
            <a:pPr marL="214313" indent="-214313">
              <a:buFontTx/>
              <a:buChar char="-"/>
            </a:pPr>
            <a:endParaRPr lang="en-US" dirty="0">
              <a:solidFill>
                <a:srgbClr val="00B0F0"/>
              </a:solidFill>
              <a:latin typeface="Berlin Sans FB" panose="020E0602020502020306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4286" y="5014765"/>
            <a:ext cx="32752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  <a:latin typeface="Berlin Sans FB" panose="020E0602020502020306" pitchFamily="34" charset="0"/>
              </a:rPr>
              <a:t>Oversight Board Review</a:t>
            </a:r>
          </a:p>
          <a:p>
            <a:pPr marL="257175" indent="-257175">
              <a:buFontTx/>
              <a:buChar char="-"/>
            </a:pPr>
            <a:r>
              <a:rPr lang="en-US" dirty="0">
                <a:solidFill>
                  <a:srgbClr val="00B0F0"/>
                </a:solidFill>
                <a:latin typeface="Berlin Sans FB" panose="020E0602020502020306" pitchFamily="34" charset="0"/>
              </a:rPr>
              <a:t>Complete Package</a:t>
            </a:r>
          </a:p>
          <a:p>
            <a:pPr marL="257175" indent="-257175">
              <a:buFontTx/>
              <a:buChar char="-"/>
            </a:pPr>
            <a:r>
              <a:rPr lang="en-US" dirty="0">
                <a:solidFill>
                  <a:srgbClr val="00B0F0"/>
                </a:solidFill>
                <a:latin typeface="Berlin Sans FB" panose="020E0602020502020306" pitchFamily="34" charset="0"/>
              </a:rPr>
              <a:t>Recommendations to Administrator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4286" y="2765278"/>
            <a:ext cx="29541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  <a:latin typeface="Berlin Sans FB" panose="020E0602020502020306" pitchFamily="34" charset="0"/>
              </a:rPr>
              <a:t>Accreditation</a:t>
            </a:r>
          </a:p>
          <a:p>
            <a:pPr marL="257175" indent="-257175">
              <a:buFontTx/>
              <a:buChar char="-"/>
            </a:pPr>
            <a:r>
              <a:rPr lang="en-US" dirty="0">
                <a:solidFill>
                  <a:srgbClr val="00B0F0"/>
                </a:solidFill>
                <a:latin typeface="Berlin Sans FB" panose="020E0602020502020306" pitchFamily="34" charset="0"/>
              </a:rPr>
              <a:t>Period of 3 years</a:t>
            </a:r>
          </a:p>
          <a:p>
            <a:pPr marL="257175" indent="-257175">
              <a:buFontTx/>
              <a:buChar char="-"/>
            </a:pPr>
            <a:r>
              <a:rPr lang="en-US" dirty="0">
                <a:solidFill>
                  <a:srgbClr val="00B0F0"/>
                </a:solidFill>
                <a:latin typeface="Berlin Sans FB" panose="020E0602020502020306" pitchFamily="34" charset="0"/>
              </a:rPr>
              <a:t>Notify DOELAP of changes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EAFAFAD1-4F72-9B02-3728-4F599ED6D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DOELAP Circle of Life</a:t>
            </a:r>
          </a:p>
        </p:txBody>
      </p:sp>
    </p:spTree>
    <p:extLst>
      <p:ext uri="{BB962C8B-B14F-4D97-AF65-F5344CB8AC3E}">
        <p14:creationId xmlns:p14="http://schemas.microsoft.com/office/powerpoint/2010/main" val="38529301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After the Assessment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b="0" dirty="0"/>
          </a:p>
          <a:p>
            <a:pPr marL="0" indent="0">
              <a:buNone/>
            </a:pPr>
            <a:endParaRPr lang="en-US" b="0" dirty="0"/>
          </a:p>
          <a:p>
            <a:pPr marL="0" indent="0">
              <a:buNone/>
            </a:pPr>
            <a:endParaRPr lang="en-US" b="0" dirty="0"/>
          </a:p>
          <a:p>
            <a:pPr marL="0" indent="0">
              <a:buNone/>
            </a:pPr>
            <a:endParaRPr lang="en-US" b="0" dirty="0"/>
          </a:p>
          <a:p>
            <a:pPr marL="0" indent="0">
              <a:buNone/>
            </a:pPr>
            <a:endParaRPr lang="en-US" b="0" dirty="0"/>
          </a:p>
          <a:p>
            <a:pPr marL="0" indent="0">
              <a:buNone/>
            </a:pPr>
            <a:endParaRPr lang="en-US" b="0" dirty="0"/>
          </a:p>
          <a:p>
            <a:pPr marL="0" indent="0" algn="ctr">
              <a:buNone/>
            </a:pPr>
            <a:r>
              <a:rPr lang="en-US" sz="3600" dirty="0"/>
              <a:t>	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Questions?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DOELAP Assessor Training</a:t>
            </a:r>
          </a:p>
        </p:txBody>
      </p:sp>
    </p:spTree>
    <p:extLst>
      <p:ext uri="{BB962C8B-B14F-4D97-AF65-F5344CB8AC3E}">
        <p14:creationId xmlns:p14="http://schemas.microsoft.com/office/powerpoint/2010/main" val="32521441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After the Assessment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ct val="20000"/>
              </a:spcAft>
            </a:pPr>
            <a:r>
              <a: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Remember</a:t>
            </a:r>
            <a:b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alt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spcAft>
                <a:spcPct val="20000"/>
              </a:spcAft>
            </a:pP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STM, the Oversight Board (OSB), and the DOELAP Administrator were not at the assessment</a:t>
            </a:r>
            <a:b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alt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spcAft>
                <a:spcPct val="20000"/>
              </a:spcAft>
            </a:pP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subsequent accreditation process depends, in part, on how well you communicate the evidence, context, and seriousness of the findings</a:t>
            </a:r>
            <a:b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alt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spcAft>
                <a:spcPct val="20000"/>
              </a:spcAft>
            </a:pP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STM has the discretion to recommend changing the status of a finding</a:t>
            </a:r>
            <a:b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lvl="1">
              <a:spcAft>
                <a:spcPct val="20000"/>
              </a:spcAft>
            </a:pP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DOELAP policy is to support your findings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DOELAP Assessor Training</a:t>
            </a:r>
          </a:p>
        </p:txBody>
      </p:sp>
    </p:spTree>
    <p:extLst>
      <p:ext uri="{BB962C8B-B14F-4D97-AF65-F5344CB8AC3E}">
        <p14:creationId xmlns:p14="http://schemas.microsoft.com/office/powerpoint/2010/main" val="2616756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000000"/>
                </a:solidFill>
              </a:rPr>
              <a:t>DOELAP Assessor Training</a:t>
            </a:r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After the Assessment</a:t>
            </a:r>
            <a:b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alt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Assessment Documents</a:t>
            </a:r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Aft>
                <a:spcPct val="20000"/>
              </a:spcAft>
            </a:pPr>
            <a:r>
              <a:rPr lang="en-US" alt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Send completed assessment report, assessment checklist, and attendance sheets to the Senior Technical Manager (STM)</a:t>
            </a:r>
            <a:b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alt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spcAft>
                <a:spcPct val="20000"/>
              </a:spcAft>
            </a:pP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Hardcopy – original assessment report, assessment checklists, attendance sheets, and other supporting documentation</a:t>
            </a:r>
            <a:b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alt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spcAft>
                <a:spcPct val="20000"/>
              </a:spcAft>
            </a:pP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Electronic copy (word document) – assessment report without signatures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After the Assessment</a:t>
            </a:r>
            <a:b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Corrective Action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STM receives the corrective action plan from the participant through the DOE Field/Site Office</a:t>
            </a:r>
          </a:p>
          <a:p>
            <a:pPr lvl="1"/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“officially” must come through field office</a:t>
            </a:r>
          </a:p>
          <a:p>
            <a:pPr lvl="1"/>
            <a:r>
              <a: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“Reality” routing through field office takes a lot of time</a:t>
            </a:r>
          </a:p>
          <a:p>
            <a:pPr lvl="1"/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Draft CAPs may be acceptable</a:t>
            </a:r>
          </a:p>
          <a:p>
            <a:pPr lvl="1"/>
            <a:r>
              <a: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Sites are encouraged to consult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with STM </a:t>
            </a:r>
            <a:r>
              <a: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 proposed CAPs</a:t>
            </a:r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STM forwards the corrective action plan to the assessment team</a:t>
            </a:r>
          </a:p>
          <a:p>
            <a:pPr marL="0" indent="0">
              <a:buNone/>
            </a:pPr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Email response to the STM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DOELAP Assessor Training</a:t>
            </a:r>
          </a:p>
        </p:txBody>
      </p:sp>
    </p:spTree>
    <p:extLst>
      <p:ext uri="{BB962C8B-B14F-4D97-AF65-F5344CB8AC3E}">
        <p14:creationId xmlns:p14="http://schemas.microsoft.com/office/powerpoint/2010/main" val="25598703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152400"/>
            <a:ext cx="6096000" cy="1219200"/>
          </a:xfrm>
        </p:spPr>
        <p:txBody>
          <a:bodyPr/>
          <a:lstStyle/>
          <a:p>
            <a:pPr algn="ctr"/>
            <a:r>
              <a:rPr lang="en-US" sz="2800" b="1" dirty="0"/>
              <a:t>Preparation of Site Accreditation Recommendation Packages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45708"/>
            <a:ext cx="8610600" cy="4724400"/>
          </a:xfrm>
        </p:spPr>
        <p:txBody>
          <a:bodyPr/>
          <a:lstStyle/>
          <a:p>
            <a:pPr marL="338138" indent="-338138"/>
            <a:r>
              <a:rPr lang="en-US" sz="2400" b="0" dirty="0"/>
              <a:t>The evidence is assembled into an accreditation package for each applicant in the test session</a:t>
            </a:r>
          </a:p>
          <a:p>
            <a:r>
              <a:rPr lang="en-US" sz="2400" b="0" dirty="0"/>
              <a:t> The site accreditation package includes:</a:t>
            </a:r>
          </a:p>
          <a:p>
            <a:pPr lvl="1"/>
            <a:r>
              <a:rPr lang="en-US" sz="2200" dirty="0"/>
              <a:t>The STM letter of recommendation (or not)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Application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Performance testing results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On-site assessment report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Response to the assessment report (if required); STM must receive the corrective action plan within 45 calendar days of assessment’s exit briefing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DOELAP Assessor Training</a:t>
            </a:r>
          </a:p>
        </p:txBody>
      </p:sp>
    </p:spTree>
    <p:extLst>
      <p:ext uri="{BB962C8B-B14F-4D97-AF65-F5344CB8AC3E}">
        <p14:creationId xmlns:p14="http://schemas.microsoft.com/office/powerpoint/2010/main" val="18301196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152400"/>
            <a:ext cx="6096000" cy="1219200"/>
          </a:xfrm>
        </p:spPr>
        <p:txBody>
          <a:bodyPr/>
          <a:lstStyle/>
          <a:p>
            <a:pPr algn="ctr"/>
            <a:r>
              <a:rPr lang="en-US" sz="2800" b="1" dirty="0"/>
              <a:t>Oversight Board Review of The Recommendation Packages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11842"/>
            <a:ext cx="8458200" cy="4724400"/>
          </a:xfrm>
        </p:spPr>
        <p:txBody>
          <a:bodyPr/>
          <a:lstStyle/>
          <a:p>
            <a:pPr marL="395288" indent="-395288"/>
            <a:r>
              <a:rPr lang="en-US" b="0" dirty="0">
                <a:ea typeface="Tahoma" panose="020B0604030504040204" pitchFamily="34" charset="0"/>
              </a:rPr>
              <a:t>Each OSB member is provided the package for review prior to the OSB meeting</a:t>
            </a:r>
          </a:p>
          <a:p>
            <a:pPr marL="395288" indent="-395288"/>
            <a:r>
              <a:rPr lang="en-US" b="0" dirty="0">
                <a:ea typeface="Tahoma" panose="020B0604030504040204" pitchFamily="34" charset="0"/>
              </a:rPr>
              <a:t>Each section of the package is reviewed with time provided for discussion of each section</a:t>
            </a:r>
          </a:p>
          <a:p>
            <a:pPr marL="395288" indent="-395288"/>
            <a:r>
              <a:rPr lang="en-US" b="0" dirty="0">
                <a:ea typeface="Tahoma" panose="020B0604030504040204" pitchFamily="34" charset="0"/>
              </a:rPr>
              <a:t>Questions may be asked of the STM as needed</a:t>
            </a:r>
          </a:p>
          <a:p>
            <a:pPr marL="395288" indent="-395288"/>
            <a:r>
              <a:rPr lang="en-US" b="0" dirty="0">
                <a:ea typeface="Tahoma" panose="020B0604030504040204" pitchFamily="34" charset="0"/>
              </a:rPr>
              <a:t>Final discussions and opinions are presented at the end of the package review</a:t>
            </a:r>
          </a:p>
          <a:p>
            <a:pPr marL="395288" indent="-395288"/>
            <a:r>
              <a:rPr lang="en-US" b="0" dirty="0">
                <a:ea typeface="Tahoma" panose="020B0604030504040204" pitchFamily="34" charset="0"/>
              </a:rPr>
              <a:t>OSB members concur with the STM recommendation, concur with contingencies, or may disagree with STM recommendation</a:t>
            </a:r>
          </a:p>
          <a:p>
            <a:pPr marL="735013" lvl="1" indent="-395288"/>
            <a:r>
              <a:rPr lang="en-US" sz="2000" dirty="0">
                <a:ea typeface="Tahoma" panose="020B0604030504040204" pitchFamily="34" charset="0"/>
              </a:rPr>
              <a:t>OSB members recuse themselves from voting on their own site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DOELAP Assessor Training</a:t>
            </a:r>
          </a:p>
        </p:txBody>
      </p:sp>
    </p:spTree>
    <p:extLst>
      <p:ext uri="{BB962C8B-B14F-4D97-AF65-F5344CB8AC3E}">
        <p14:creationId xmlns:p14="http://schemas.microsoft.com/office/powerpoint/2010/main" val="8199443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/>
              <a:t>Granting Accreditation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382000" cy="4724400"/>
          </a:xfrm>
        </p:spPr>
        <p:txBody>
          <a:bodyPr/>
          <a:lstStyle/>
          <a:p>
            <a:pPr marL="338138" indent="-338138"/>
            <a:r>
              <a:rPr lang="en-US" sz="2400" b="0" dirty="0"/>
              <a:t>The DOELAP Administrator issues a Certificate of Accreditation and the Conditions of Accreditation</a:t>
            </a:r>
          </a:p>
          <a:p>
            <a:pPr marL="338138" indent="-338138"/>
            <a:r>
              <a:rPr lang="en-US" sz="2400" b="0" dirty="0"/>
              <a:t>Certificate of Accreditation</a:t>
            </a:r>
          </a:p>
          <a:p>
            <a:pPr lvl="1"/>
            <a:r>
              <a:rPr lang="en-US" sz="2200" dirty="0"/>
              <a:t>Issued to recognize the accreditation of the dosimetry program</a:t>
            </a:r>
          </a:p>
          <a:p>
            <a:pPr lvl="1"/>
            <a:r>
              <a:rPr lang="en-US" sz="2200" dirty="0"/>
              <a:t>Names the accredited program and the effective dates of the accreditation</a:t>
            </a:r>
          </a:p>
          <a:p>
            <a:pPr lvl="1"/>
            <a:r>
              <a:rPr lang="en-US" sz="2200" dirty="0"/>
              <a:t>DOELAP Administrator’s signature</a:t>
            </a:r>
          </a:p>
          <a:p>
            <a:r>
              <a:rPr lang="en-US" sz="2400" b="0" dirty="0"/>
              <a:t>Only the DOELAP Administrator can grant DOELAP accreditation</a:t>
            </a:r>
          </a:p>
          <a:p>
            <a:endParaRPr lang="en-US" sz="2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DOELAP Assessor Training</a:t>
            </a:r>
          </a:p>
        </p:txBody>
      </p:sp>
    </p:spTree>
    <p:extLst>
      <p:ext uri="{BB962C8B-B14F-4D97-AF65-F5344CB8AC3E}">
        <p14:creationId xmlns:p14="http://schemas.microsoft.com/office/powerpoint/2010/main" val="28583167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/>
              <a:t>Granting Accreditation</a:t>
            </a:r>
            <a:endParaRPr lang="en-US" sz="2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DOELAP Assessor Training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0D7729F-CC88-FE26-BFFE-98D80D6C1C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499802"/>
            <a:ext cx="6829424" cy="520579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4B28AFD-774B-9E01-03BE-1D8F5D21BA36}"/>
              </a:ext>
            </a:extLst>
          </p:cNvPr>
          <p:cNvSpPr txBox="1"/>
          <p:nvPr/>
        </p:nvSpPr>
        <p:spPr>
          <a:xfrm>
            <a:off x="2538412" y="4092191"/>
            <a:ext cx="3733800" cy="369332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XYZ National Laboratory</a:t>
            </a:r>
          </a:p>
        </p:txBody>
      </p:sp>
    </p:spTree>
    <p:extLst>
      <p:ext uri="{BB962C8B-B14F-4D97-AF65-F5344CB8AC3E}">
        <p14:creationId xmlns:p14="http://schemas.microsoft.com/office/powerpoint/2010/main" val="6236535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/>
              <a:t>Granting Accreditation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8458200" cy="4724400"/>
          </a:xfrm>
        </p:spPr>
        <p:txBody>
          <a:bodyPr/>
          <a:lstStyle/>
          <a:p>
            <a:r>
              <a:rPr lang="en-US" sz="2400" dirty="0"/>
              <a:t> Conditions of Accreditation</a:t>
            </a:r>
          </a:p>
          <a:p>
            <a:pPr lvl="1"/>
            <a:r>
              <a:rPr lang="en-US" sz="2200" dirty="0"/>
              <a:t>Issued along with the Certificate of Accreditation</a:t>
            </a:r>
          </a:p>
          <a:p>
            <a:pPr lvl="1"/>
            <a:r>
              <a:rPr lang="en-US" sz="2200" dirty="0"/>
              <a:t>Lists the measurement categories, the nuclides, </a:t>
            </a:r>
            <a:r>
              <a:rPr lang="en-US" sz="2200"/>
              <a:t>matrices, and </a:t>
            </a:r>
            <a:r>
              <a:rPr lang="en-US" sz="2200" dirty="0"/>
              <a:t>counting systems that are </a:t>
            </a:r>
            <a:r>
              <a:rPr lang="en-US" sz="2200"/>
              <a:t>being accredited</a:t>
            </a:r>
            <a:endParaRPr lang="en-US" sz="2200" dirty="0"/>
          </a:p>
          <a:p>
            <a:pPr lvl="1"/>
            <a:r>
              <a:rPr lang="en-US" sz="2200" dirty="0"/>
              <a:t>Includes the effective end date</a:t>
            </a:r>
            <a:endParaRPr lang="en-US" sz="2400" dirty="0"/>
          </a:p>
          <a:p>
            <a:pPr lvl="1"/>
            <a:r>
              <a:rPr lang="en-US" sz="2200" dirty="0"/>
              <a:t>DOELAP accreditation typically expires three years from the effective date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DOELAP Assessor Training</a:t>
            </a:r>
          </a:p>
        </p:txBody>
      </p:sp>
    </p:spTree>
    <p:extLst>
      <p:ext uri="{BB962C8B-B14F-4D97-AF65-F5344CB8AC3E}">
        <p14:creationId xmlns:p14="http://schemas.microsoft.com/office/powerpoint/2010/main" val="128494039"/>
      </p:ext>
    </p:extLst>
  </p:cSld>
  <p:clrMapOvr>
    <a:masterClrMapping/>
  </p:clrMapOvr>
</p:sld>
</file>

<file path=ppt/theme/theme1.xml><?xml version="1.0" encoding="utf-8"?>
<a:theme xmlns:a="http://schemas.openxmlformats.org/drawingml/2006/main" name="DOE NE Format">
  <a:themeElements>
    <a:clrScheme name="DOE NE Larg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OE NE Larg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OE NE Larg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E NE Larg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E NE Larg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E NE Larg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E NE Larg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E NE Larg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OE NE Larg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OE NE Larg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OE NE Larg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OE NE Larg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OE NE Larg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OE NE Larg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DOE NE Format</Template>
  <TotalTime>1207</TotalTime>
  <Words>638</Words>
  <Application>Microsoft Office PowerPoint</Application>
  <PresentationFormat>On-screen Show (4:3)</PresentationFormat>
  <Paragraphs>108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Aptos</vt:lpstr>
      <vt:lpstr>Arial</vt:lpstr>
      <vt:lpstr>Berlin Sans FB</vt:lpstr>
      <vt:lpstr>Symbol</vt:lpstr>
      <vt:lpstr>Tahoma</vt:lpstr>
      <vt:lpstr>Wingdings</vt:lpstr>
      <vt:lpstr>DOE NE Format</vt:lpstr>
      <vt:lpstr>DOELAP Assessor Training After the Assessment</vt:lpstr>
      <vt:lpstr>After the Assessment</vt:lpstr>
      <vt:lpstr>After the Assessment The Assessment Documents</vt:lpstr>
      <vt:lpstr>After the Assessment The Corrective Action Plan</vt:lpstr>
      <vt:lpstr>Preparation of Site Accreditation Recommendation Packages</vt:lpstr>
      <vt:lpstr>Oversight Board Review of The Recommendation Packages</vt:lpstr>
      <vt:lpstr>Granting Accreditation</vt:lpstr>
      <vt:lpstr>Granting Accreditation</vt:lpstr>
      <vt:lpstr>Granting Accreditation</vt:lpstr>
      <vt:lpstr>Granting Accreditation</vt:lpstr>
      <vt:lpstr>Granting Accreditation</vt:lpstr>
      <vt:lpstr>The DOELAP Circle of Life</vt:lpstr>
      <vt:lpstr>After the Assessment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Bohrer, Steven E</dc:creator>
  <cp:lastModifiedBy>Bohrer, Steven E</cp:lastModifiedBy>
  <cp:revision>54</cp:revision>
  <cp:lastPrinted>2018-08-15T16:04:11Z</cp:lastPrinted>
  <dcterms:created xsi:type="dcterms:W3CDTF">2015-09-28T15:25:42Z</dcterms:created>
  <dcterms:modified xsi:type="dcterms:W3CDTF">2024-09-05T21:35:03Z</dcterms:modified>
</cp:coreProperties>
</file>